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7" r:id="rId4"/>
    <p:sldId id="268" r:id="rId5"/>
    <p:sldId id="257" r:id="rId6"/>
    <p:sldId id="258" r:id="rId7"/>
    <p:sldId id="259" r:id="rId8"/>
    <p:sldId id="260" r:id="rId9"/>
    <p:sldId id="261" r:id="rId10"/>
    <p:sldId id="262" r:id="rId11"/>
    <p:sldId id="263" r:id="rId12"/>
    <p:sldId id="264" r:id="rId13"/>
    <p:sldId id="269" r:id="rId14"/>
    <p:sldId id="265"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oper Hewitt" panose="020B0604020202020204" charset="0"/>
      <p:regular r:id="rId20"/>
    </p:embeddedFont>
    <p:embeddedFont>
      <p:font typeface="Cooper Hewitt Bold" panose="020B0604020202020204" charset="0"/>
      <p:regular r:id="rId21"/>
    </p:embeddedFont>
    <p:embeddedFont>
      <p:font typeface="Times New Roman" panose="02020603050405020304" pitchFamily="18"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06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98009" y="2121843"/>
            <a:ext cx="6542153" cy="6043314"/>
          </a:xfrm>
          <a:custGeom>
            <a:avLst/>
            <a:gdLst/>
            <a:ahLst/>
            <a:cxnLst/>
            <a:rect l="l" t="t" r="r" b="b"/>
            <a:pathLst>
              <a:path w="6542153" h="6043314">
                <a:moveTo>
                  <a:pt x="0" y="0"/>
                </a:moveTo>
                <a:lnTo>
                  <a:pt x="6542153" y="0"/>
                </a:lnTo>
                <a:lnTo>
                  <a:pt x="6542153" y="6043314"/>
                </a:lnTo>
                <a:lnTo>
                  <a:pt x="0" y="6043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119856" y="3272851"/>
            <a:ext cx="10783692" cy="2333972"/>
          </a:xfrm>
          <a:prstGeom prst="rect">
            <a:avLst/>
          </a:prstGeom>
        </p:spPr>
        <p:txBody>
          <a:bodyPr lIns="0" tIns="0" rIns="0" bIns="0" rtlCol="0" anchor="t">
            <a:spAutoFit/>
          </a:bodyPr>
          <a:lstStyle/>
          <a:p>
            <a:pPr>
              <a:lnSpc>
                <a:spcPts val="9129"/>
              </a:lnSpc>
            </a:pPr>
            <a:r>
              <a:rPr lang="en-US" sz="8453" i="1" spc="84" dirty="0">
                <a:solidFill>
                  <a:srgbClr val="FFFFFF"/>
                </a:solidFill>
                <a:latin typeface="Times New Roman" panose="02020603050405020304" pitchFamily="18" charset="0"/>
                <a:cs typeface="Times New Roman" panose="02020603050405020304" pitchFamily="18" charset="0"/>
              </a:rPr>
              <a:t>THIẾT KẾ GIAO DIỆN NGƯỜI DÙNG</a:t>
            </a:r>
          </a:p>
        </p:txBody>
      </p:sp>
      <p:sp>
        <p:nvSpPr>
          <p:cNvPr id="5" name="Freeform 5"/>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9183768" y="6204596"/>
            <a:ext cx="8538013" cy="3128036"/>
          </a:xfrm>
          <a:prstGeom prst="rect">
            <a:avLst/>
          </a:prstGeom>
        </p:spPr>
        <p:txBody>
          <a:bodyPr wrap="square" lIns="0" tIns="0" rIns="0" bIns="0" rtlCol="0" anchor="t">
            <a:spAutoFit/>
          </a:bodyPr>
          <a:lstStyle/>
          <a:p>
            <a:pPr>
              <a:lnSpc>
                <a:spcPts val="8174"/>
              </a:lnSpc>
            </a:pPr>
            <a:r>
              <a:rPr lang="en-US" sz="5839" spc="116">
                <a:solidFill>
                  <a:srgbClr val="FFFFFF"/>
                </a:solidFill>
                <a:latin typeface="Cooper Hewitt Bold"/>
              </a:rPr>
              <a:t>TOPIC: NHÀ SÁCH</a:t>
            </a:r>
            <a:endParaRPr lang="vi-VN" sz="5839" spc="116">
              <a:solidFill>
                <a:srgbClr val="FFFFFF"/>
              </a:solidFill>
              <a:latin typeface="Cooper Hewitt Bold"/>
            </a:endParaRPr>
          </a:p>
          <a:p>
            <a:pPr>
              <a:lnSpc>
                <a:spcPts val="8174"/>
              </a:lnSpc>
            </a:pPr>
            <a:r>
              <a:rPr lang="vi-VN" sz="5839" b="1" spc="116">
                <a:solidFill>
                  <a:srgbClr val="FFFFFF"/>
                </a:solidFill>
              </a:rPr>
              <a:t>GVHD: Đặng Đình Hòa</a:t>
            </a:r>
            <a:r>
              <a:rPr lang="en-US" sz="5839" b="1" spc="116">
                <a:solidFill>
                  <a:srgbClr val="FFFFFF"/>
                </a:solidFill>
              </a:rPr>
              <a:t> </a:t>
            </a:r>
          </a:p>
          <a:p>
            <a:pPr>
              <a:lnSpc>
                <a:spcPts val="8454"/>
              </a:lnSpc>
            </a:pPr>
            <a:endParaRPr lang="en-US" sz="5839" spc="116">
              <a:solidFill>
                <a:srgbClr val="FFFFFF"/>
              </a:solidFill>
              <a:latin typeface="Cooper Hewitt Bold"/>
            </a:endParaRP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233730"/>
            <a:ext cx="10458623" cy="5567038"/>
          </a:xfrm>
          <a:custGeom>
            <a:avLst/>
            <a:gdLst/>
            <a:ahLst/>
            <a:cxnLst/>
            <a:rect l="l" t="t" r="r" b="b"/>
            <a:pathLst>
              <a:path w="10458623" h="5567038">
                <a:moveTo>
                  <a:pt x="0" y="0"/>
                </a:moveTo>
                <a:lnTo>
                  <a:pt x="10458623" y="0"/>
                </a:lnTo>
                <a:lnTo>
                  <a:pt x="10458623" y="5567038"/>
                </a:lnTo>
                <a:lnTo>
                  <a:pt x="0" y="556703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11037946" y="2873910"/>
            <a:ext cx="6545518" cy="3582543"/>
          </a:xfrm>
          <a:prstGeom prst="rect">
            <a:avLst/>
          </a:prstGeom>
        </p:spPr>
        <p:txBody>
          <a:bodyPr wrap="square" lIns="0" tIns="0" rIns="0" bIns="0" rtlCol="0" anchor="t">
            <a:spAutoFit/>
          </a:bodyPr>
          <a:lstStyle/>
          <a:p>
            <a:pPr>
              <a:lnSpc>
                <a:spcPts val="3455"/>
              </a:lnSpc>
            </a:pPr>
            <a:r>
              <a:rPr lang="en-US" sz="3199" spc="31" dirty="0">
                <a:solidFill>
                  <a:srgbClr val="FFFFFF"/>
                </a:solidFill>
                <a:latin typeface="Times New Roman"/>
              </a:rPr>
              <a:t>TRANG DÀNH CHO SÁCH MANGA/COMIC ĐƯỢC LIÊN KẾT VỚI TRANG CHỦ.</a:t>
            </a:r>
          </a:p>
          <a:p>
            <a:pPr>
              <a:lnSpc>
                <a:spcPts val="3455"/>
              </a:lnSpc>
            </a:pPr>
            <a:endParaRPr lang="en-US" sz="3199" spc="31" dirty="0">
              <a:solidFill>
                <a:srgbClr val="FFFFFF"/>
              </a:solidFill>
              <a:latin typeface="Times New Roman"/>
            </a:endParaRPr>
          </a:p>
          <a:p>
            <a:pPr>
              <a:lnSpc>
                <a:spcPts val="3455"/>
              </a:lnSpc>
            </a:pPr>
            <a:r>
              <a:rPr lang="en-US" sz="3199" spc="31" dirty="0">
                <a:solidFill>
                  <a:srgbClr val="FFFFFF"/>
                </a:solidFill>
                <a:latin typeface="Times New Roman"/>
              </a:rPr>
              <a:t>_NGƯỜI DÙNG CÓ THỂ TÌM HIỂU SÁCH LIÊN QUAN ĐẾN THỂ LOẠI MANGA/COMIC ĐỂ LƯU VÀO GIỎ HÀNG VÀ MUA.</a:t>
            </a:r>
          </a:p>
        </p:txBody>
      </p:sp>
      <p:pic>
        <p:nvPicPr>
          <p:cNvPr id="8" name="Picture 8"/>
          <p:cNvPicPr>
            <a:picLocks noChangeAspect="1"/>
          </p:cNvPicPr>
          <p:nvPr/>
        </p:nvPicPr>
        <p:blipFill>
          <a:blip r:embed="rId5"/>
          <a:srcRect/>
          <a:stretch>
            <a:fillRect/>
          </a:stretch>
        </p:blipFill>
        <p:spPr>
          <a:xfrm>
            <a:off x="13855" y="7047003"/>
            <a:ext cx="3702854" cy="3239997"/>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233730"/>
            <a:ext cx="10473672" cy="5567038"/>
          </a:xfrm>
          <a:custGeom>
            <a:avLst/>
            <a:gdLst/>
            <a:ahLst/>
            <a:cxnLst/>
            <a:rect l="l" t="t" r="r" b="b"/>
            <a:pathLst>
              <a:path w="10473672" h="5567038">
                <a:moveTo>
                  <a:pt x="0" y="0"/>
                </a:moveTo>
                <a:lnTo>
                  <a:pt x="10473672" y="0"/>
                </a:lnTo>
                <a:lnTo>
                  <a:pt x="10473672" y="5567038"/>
                </a:lnTo>
                <a:lnTo>
                  <a:pt x="0" y="556703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11037946" y="2873910"/>
            <a:ext cx="6545518" cy="3582543"/>
          </a:xfrm>
          <a:prstGeom prst="rect">
            <a:avLst/>
          </a:prstGeom>
        </p:spPr>
        <p:txBody>
          <a:bodyPr wrap="square" lIns="0" tIns="0" rIns="0" bIns="0" rtlCol="0" anchor="t">
            <a:spAutoFit/>
          </a:bodyPr>
          <a:lstStyle/>
          <a:p>
            <a:pPr>
              <a:lnSpc>
                <a:spcPts val="3455"/>
              </a:lnSpc>
            </a:pPr>
            <a:r>
              <a:rPr lang="en-US" sz="3199" spc="31" dirty="0">
                <a:solidFill>
                  <a:srgbClr val="FFFFFF"/>
                </a:solidFill>
                <a:latin typeface="Times New Roman"/>
              </a:rPr>
              <a:t>TRANG DÀNH CHO SÁCH KHOA HỌC VIỄN TƯỞNG ĐƯỢC LIÊN KẾT VỚI TRANG CHỦ.</a:t>
            </a:r>
          </a:p>
          <a:p>
            <a:pPr>
              <a:lnSpc>
                <a:spcPts val="3455"/>
              </a:lnSpc>
            </a:pPr>
            <a:endParaRPr lang="en-US" sz="3199" spc="31" dirty="0">
              <a:solidFill>
                <a:srgbClr val="FFFFFF"/>
              </a:solidFill>
              <a:latin typeface="Times New Roman"/>
            </a:endParaRPr>
          </a:p>
          <a:p>
            <a:pPr>
              <a:lnSpc>
                <a:spcPts val="3455"/>
              </a:lnSpc>
            </a:pPr>
            <a:r>
              <a:rPr lang="en-US" sz="3199" spc="31" dirty="0">
                <a:solidFill>
                  <a:srgbClr val="FFFFFF"/>
                </a:solidFill>
                <a:latin typeface="Times New Roman"/>
              </a:rPr>
              <a:t>_NGƯỜI DÙNG CÓ THỂ TÌM HIỂU SÁCH LIÊN QUAN ĐẾN THỂ LOẠI KHOA HỌC VIỄN TƯỞNG ĐỂ LƯU VÀO GIỎ HÀNG VÀ MUA.</a:t>
            </a:r>
          </a:p>
        </p:txBody>
      </p:sp>
      <p:pic>
        <p:nvPicPr>
          <p:cNvPr id="8" name="Picture 8"/>
          <p:cNvPicPr>
            <a:picLocks noChangeAspect="1"/>
          </p:cNvPicPr>
          <p:nvPr/>
        </p:nvPicPr>
        <p:blipFill>
          <a:blip r:embed="rId5"/>
          <a:srcRect/>
          <a:stretch>
            <a:fillRect/>
          </a:stretch>
        </p:blipFill>
        <p:spPr>
          <a:xfrm>
            <a:off x="30985" y="7089551"/>
            <a:ext cx="3702854" cy="3239997"/>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39735" y="1233730"/>
            <a:ext cx="10473672" cy="5575048"/>
          </a:xfrm>
          <a:custGeom>
            <a:avLst/>
            <a:gdLst/>
            <a:ahLst/>
            <a:cxnLst/>
            <a:rect l="l" t="t" r="r" b="b"/>
            <a:pathLst>
              <a:path w="10473672" h="5575048">
                <a:moveTo>
                  <a:pt x="0" y="0"/>
                </a:moveTo>
                <a:lnTo>
                  <a:pt x="10473672" y="0"/>
                </a:lnTo>
                <a:lnTo>
                  <a:pt x="10473672" y="5575048"/>
                </a:lnTo>
                <a:lnTo>
                  <a:pt x="0" y="5575048"/>
                </a:lnTo>
                <a:lnTo>
                  <a:pt x="0" y="0"/>
                </a:lnTo>
                <a:close/>
              </a:path>
            </a:pathLst>
          </a:custGeom>
          <a:blipFill>
            <a:blip r:embed="rId4"/>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30985" y="7037905"/>
            <a:ext cx="3702854" cy="3239997"/>
          </a:xfrm>
          <a:prstGeom prst="rect">
            <a:avLst/>
          </a:prstGeom>
        </p:spPr>
      </p:pic>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11037946" y="2873910"/>
            <a:ext cx="6716654" cy="3144393"/>
          </a:xfrm>
          <a:prstGeom prst="rect">
            <a:avLst/>
          </a:prstGeom>
        </p:spPr>
        <p:txBody>
          <a:bodyPr wrap="square" lIns="0" tIns="0" rIns="0" bIns="0" rtlCol="0" anchor="t">
            <a:spAutoFit/>
          </a:bodyPr>
          <a:lstStyle/>
          <a:p>
            <a:pPr>
              <a:lnSpc>
                <a:spcPts val="3455"/>
              </a:lnSpc>
            </a:pPr>
            <a:r>
              <a:rPr lang="en-US" sz="3199" spc="31" dirty="0">
                <a:solidFill>
                  <a:srgbClr val="FFFFFF"/>
                </a:solidFill>
                <a:latin typeface="Times New Roman"/>
              </a:rPr>
              <a:t>GIỎ HÀNG CỦA TRANG WEB ĐƯỢC LIÊN KẾT VỚI TRANG CHỦ</a:t>
            </a:r>
          </a:p>
          <a:p>
            <a:pPr>
              <a:lnSpc>
                <a:spcPts val="3455"/>
              </a:lnSpc>
            </a:pPr>
            <a:endParaRPr lang="en-US" sz="3199" spc="31" dirty="0">
              <a:solidFill>
                <a:srgbClr val="FFFFFF"/>
              </a:solidFill>
              <a:latin typeface="Times New Roman"/>
            </a:endParaRPr>
          </a:p>
          <a:p>
            <a:pPr>
              <a:lnSpc>
                <a:spcPts val="3455"/>
              </a:lnSpc>
            </a:pPr>
            <a:r>
              <a:rPr lang="en-US" sz="3199" spc="31" dirty="0">
                <a:solidFill>
                  <a:srgbClr val="FFFFFF"/>
                </a:solidFill>
                <a:latin typeface="Times New Roman"/>
              </a:rPr>
              <a:t>_NGƯỜI DÙNG CÓ THỂ LƯU LẠI DANH SÁCH NHỮNG LOẠI SÁCH BẢN THÂN THÍCH ĐỂ CÓ THỂ MUA.</a:t>
            </a: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4" name="TextBox 4"/>
          <p:cNvSpPr txBox="1"/>
          <p:nvPr/>
        </p:nvSpPr>
        <p:spPr>
          <a:xfrm>
            <a:off x="1600200" y="2436047"/>
            <a:ext cx="15544800" cy="4431983"/>
          </a:xfrm>
          <a:prstGeom prst="rect">
            <a:avLst/>
          </a:prstGeom>
        </p:spPr>
        <p:txBody>
          <a:bodyPr wrap="square" lIns="0" tIns="0" rIns="0" bIns="0" rtlCol="0" anchor="t">
            <a:spAutoFit/>
          </a:bodyPr>
          <a:lstStyle/>
          <a:p>
            <a:r>
              <a:rPr lang="en-US" sz="3200" dirty="0" err="1">
                <a:solidFill>
                  <a:schemeClr val="bg1"/>
                </a:solidFill>
                <a:latin typeface="Arial" panose="020B0604020202020204" pitchFamily="34" charset="0"/>
                <a:cs typeface="Arial" panose="020B0604020202020204" pitchFamily="34" charset="0"/>
              </a:rPr>
              <a:t>Tham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khảo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tại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youtube</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rPr>
              <a:t>_https://www.youtube.com/watch?v=V7Xz2ZEwqXs&amp;list=PLsAJSUx1SSsLNztGZYgMVcWBtx7XrILc8&amp;index=2</a:t>
            </a:r>
          </a:p>
          <a:p>
            <a:r>
              <a:rPr lang="en-US" sz="3200" dirty="0" err="1">
                <a:solidFill>
                  <a:schemeClr val="bg1"/>
                </a:solidFill>
              </a:rPr>
              <a:t>Tham</a:t>
            </a:r>
            <a:r>
              <a:rPr lang="en-US" sz="3200" dirty="0">
                <a:solidFill>
                  <a:schemeClr val="bg1"/>
                </a:solidFill>
              </a:rPr>
              <a:t> </a:t>
            </a:r>
            <a:r>
              <a:rPr lang="en-US" sz="3200" dirty="0" err="1">
                <a:solidFill>
                  <a:schemeClr val="bg1"/>
                </a:solidFill>
              </a:rPr>
              <a:t>khảo</a:t>
            </a:r>
            <a:r>
              <a:rPr lang="en-US" sz="3200" dirty="0">
                <a:solidFill>
                  <a:schemeClr val="bg1"/>
                </a:solidFill>
              </a:rPr>
              <a:t> </a:t>
            </a:r>
            <a:r>
              <a:rPr lang="en-US" sz="3200" dirty="0" err="1">
                <a:solidFill>
                  <a:schemeClr val="bg1"/>
                </a:solidFill>
              </a:rPr>
              <a:t>tại</a:t>
            </a:r>
            <a:r>
              <a:rPr lang="en-US" sz="3200" dirty="0">
                <a:solidFill>
                  <a:schemeClr val="bg1"/>
                </a:solidFill>
              </a:rPr>
              <a:t> W3SCHOOL:</a:t>
            </a:r>
          </a:p>
          <a:p>
            <a:r>
              <a:rPr lang="en-US" sz="3200" dirty="0">
                <a:solidFill>
                  <a:schemeClr val="bg1"/>
                </a:solidFill>
              </a:rPr>
              <a:t>_https://www.w3schools.com/html/default</a:t>
            </a:r>
            <a:r>
              <a:rPr lang="en-US" sz="3200">
                <a:solidFill>
                  <a:schemeClr val="bg1"/>
                </a:solidFill>
              </a:rPr>
              <a:t>.asp</a:t>
            </a:r>
            <a:endParaRPr lang="vi-VN" sz="3200">
              <a:solidFill>
                <a:schemeClr val="bg1"/>
              </a:solidFill>
            </a:endParaRPr>
          </a:p>
          <a:p>
            <a:r>
              <a:rPr lang="vi-VN" sz="3200">
                <a:solidFill>
                  <a:schemeClr val="bg1"/>
                </a:solidFill>
              </a:rPr>
              <a:t>Tham khảo tại Shopee:</a:t>
            </a:r>
          </a:p>
          <a:p>
            <a:r>
              <a:rPr lang="vi-VN" sz="3200">
                <a:solidFill>
                  <a:schemeClr val="bg1"/>
                </a:solidFill>
              </a:rPr>
              <a:t>_https://shopee.vn/S%C3%A1ch-S%E1%BB%B1-Im-L%E1%BA%B7ng-C%E1%BB%A7a-B%E1%BA%A7y-C%E1%BB%ABu-i.2921062.396196773</a:t>
            </a:r>
            <a:endParaRPr lang="en-US" sz="3200" dirty="0">
              <a:solidFill>
                <a:schemeClr val="bg1"/>
              </a:solidFill>
            </a:endParaRPr>
          </a:p>
          <a:p>
            <a:endParaRPr lang="en-US" sz="3200" dirty="0">
              <a:solidFill>
                <a:schemeClr val="bg1"/>
              </a:solidFill>
            </a:endParaRPr>
          </a:p>
        </p:txBody>
      </p:sp>
      <p:sp>
        <p:nvSpPr>
          <p:cNvPr id="5" name="Freeform 5"/>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4038600" y="1415760"/>
            <a:ext cx="8618510" cy="1051570"/>
          </a:xfrm>
          <a:prstGeom prst="rect">
            <a:avLst/>
          </a:prstGeom>
        </p:spPr>
        <p:txBody>
          <a:bodyPr wrap="square" lIns="0" tIns="0" rIns="0" bIns="0" rtlCol="0" anchor="t">
            <a:spAutoFit/>
          </a:bodyPr>
          <a:lstStyle/>
          <a:p>
            <a:pPr>
              <a:lnSpc>
                <a:spcPts val="8174"/>
              </a:lnSpc>
            </a:pPr>
            <a:r>
              <a:rPr lang="en-US" sz="5839" b="1" spc="116" dirty="0">
                <a:solidFill>
                  <a:srgbClr val="FFFFFF"/>
                </a:solidFill>
                <a:latin typeface="Arial" panose="020B0604020202020204" pitchFamily="34" charset="0"/>
                <a:cs typeface="Arial" panose="020B0604020202020204" pitchFamily="34" charset="0"/>
              </a:rPr>
              <a:t>TÀI LIỆU THAM KHẢO</a:t>
            </a: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32612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1735030" y="2467460"/>
            <a:ext cx="6542153" cy="6043314"/>
          </a:xfrm>
          <a:custGeom>
            <a:avLst/>
            <a:gdLst/>
            <a:ahLst/>
            <a:cxnLst/>
            <a:rect l="l" t="t" r="r" b="b"/>
            <a:pathLst>
              <a:path w="6542153" h="6043314">
                <a:moveTo>
                  <a:pt x="0" y="0"/>
                </a:moveTo>
                <a:lnTo>
                  <a:pt x="6542153" y="0"/>
                </a:lnTo>
                <a:lnTo>
                  <a:pt x="6542153" y="6043314"/>
                </a:lnTo>
                <a:lnTo>
                  <a:pt x="0" y="6043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234872" y="4111190"/>
            <a:ext cx="8152423" cy="2268660"/>
          </a:xfrm>
          <a:prstGeom prst="rect">
            <a:avLst/>
          </a:prstGeom>
        </p:spPr>
        <p:txBody>
          <a:bodyPr lIns="0" tIns="0" rIns="0" bIns="0" rtlCol="0" anchor="t">
            <a:spAutoFit/>
          </a:bodyPr>
          <a:lstStyle/>
          <a:p>
            <a:pPr>
              <a:lnSpc>
                <a:spcPts val="8811"/>
              </a:lnSpc>
            </a:pPr>
            <a:r>
              <a:rPr lang="en-US" sz="8158" spc="81" dirty="0">
                <a:solidFill>
                  <a:srgbClr val="FFFFFF"/>
                </a:solidFill>
                <a:latin typeface="Text Me One Italics"/>
              </a:rPr>
              <a:t>THANK'S FOR YOUR ATTENTION</a:t>
            </a:r>
          </a:p>
        </p:txBody>
      </p:sp>
      <p:sp>
        <p:nvSpPr>
          <p:cNvPr id="5" name="Freeform 5"/>
          <p:cNvSpPr/>
          <p:nvPr/>
        </p:nvSpPr>
        <p:spPr>
          <a:xfrm>
            <a:off x="-2770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Freeform 8"/>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5" name="Freeform 5"/>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11049000" y="6641657"/>
            <a:ext cx="6256310" cy="3193182"/>
          </a:xfrm>
          <a:prstGeom prst="rect">
            <a:avLst/>
          </a:prstGeom>
        </p:spPr>
        <p:txBody>
          <a:bodyPr lIns="0" tIns="0" rIns="0" bIns="0" rtlCol="0" anchor="t">
            <a:spAutoFit/>
          </a:bodyPr>
          <a:lstStyle/>
          <a:p>
            <a:pPr>
              <a:lnSpc>
                <a:spcPts val="8174"/>
              </a:lnSpc>
            </a:pPr>
            <a:r>
              <a:rPr lang="en-US" sz="3200" spc="116" dirty="0" err="1">
                <a:solidFill>
                  <a:srgbClr val="FFFFFF"/>
                </a:solidFill>
                <a:latin typeface="Cooper Hewitt Bold"/>
              </a:rPr>
              <a:t>Nguyễn</a:t>
            </a:r>
            <a:r>
              <a:rPr lang="en-US" sz="3200" spc="116" dirty="0">
                <a:solidFill>
                  <a:srgbClr val="FFFFFF"/>
                </a:solidFill>
                <a:latin typeface="Cooper Hewitt Bold"/>
              </a:rPr>
              <a:t> </a:t>
            </a:r>
            <a:r>
              <a:rPr lang="en-US" sz="3200" spc="116" dirty="0" err="1">
                <a:solidFill>
                  <a:srgbClr val="FFFFFF"/>
                </a:solidFill>
                <a:latin typeface="Cooper Hewitt Bold"/>
              </a:rPr>
              <a:t>Xuân</a:t>
            </a:r>
            <a:r>
              <a:rPr lang="en-US" sz="3200" spc="116" dirty="0">
                <a:solidFill>
                  <a:srgbClr val="FFFFFF"/>
                </a:solidFill>
                <a:latin typeface="Cooper Hewitt Bold"/>
              </a:rPr>
              <a:t> </a:t>
            </a:r>
            <a:r>
              <a:rPr lang="en-US" sz="3200" spc="116" dirty="0" err="1">
                <a:solidFill>
                  <a:srgbClr val="FFFFFF"/>
                </a:solidFill>
                <a:latin typeface="Cooper Hewitt Bold"/>
              </a:rPr>
              <a:t>Hoàng</a:t>
            </a:r>
            <a:endParaRPr lang="en-US" sz="3200" spc="116" dirty="0">
              <a:solidFill>
                <a:srgbClr val="FFFFFF"/>
              </a:solidFill>
              <a:latin typeface="Cooper Hewitt Bold"/>
            </a:endParaRPr>
          </a:p>
          <a:p>
            <a:pPr>
              <a:lnSpc>
                <a:spcPts val="8174"/>
              </a:lnSpc>
            </a:pPr>
            <a:r>
              <a:rPr lang="en-US" sz="3200" spc="116" dirty="0">
                <a:solidFill>
                  <a:srgbClr val="FFFFFF"/>
                </a:solidFill>
                <a:latin typeface="Cooper Hewitt Bold"/>
              </a:rPr>
              <a:t>    2174802010407 </a:t>
            </a:r>
          </a:p>
          <a:p>
            <a:pPr>
              <a:lnSpc>
                <a:spcPts val="8454"/>
              </a:lnSpc>
            </a:pPr>
            <a:endParaRPr lang="en-US" sz="3200" spc="116" dirty="0">
              <a:solidFill>
                <a:srgbClr val="FFFFFF"/>
              </a:solidFill>
              <a:latin typeface="Cooper Hewitt Bold"/>
            </a:endParaRP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4"/>
            <a:stretch>
              <a:fillRect/>
            </a:stretch>
          </a:blipFill>
        </p:spPr>
        <p:txBody>
          <a:bodyPr/>
          <a:lstStyle/>
          <a:p>
            <a:endParaRPr lang="en-US"/>
          </a:p>
        </p:txBody>
      </p:sp>
      <p:sp>
        <p:nvSpPr>
          <p:cNvPr id="10" name="TextBox 8"/>
          <p:cNvSpPr txBox="1"/>
          <p:nvPr/>
        </p:nvSpPr>
        <p:spPr>
          <a:xfrm>
            <a:off x="2368636" y="6590635"/>
            <a:ext cx="6256310" cy="3193182"/>
          </a:xfrm>
          <a:prstGeom prst="rect">
            <a:avLst/>
          </a:prstGeom>
        </p:spPr>
        <p:txBody>
          <a:bodyPr lIns="0" tIns="0" rIns="0" bIns="0" rtlCol="0" anchor="t">
            <a:spAutoFit/>
          </a:bodyPr>
          <a:lstStyle/>
          <a:p>
            <a:pPr>
              <a:lnSpc>
                <a:spcPts val="8174"/>
              </a:lnSpc>
            </a:pPr>
            <a:r>
              <a:rPr lang="en-US" sz="3200" spc="116" dirty="0">
                <a:solidFill>
                  <a:srgbClr val="FFFFFF"/>
                </a:solidFill>
                <a:latin typeface="Cooper Hewitt Bold"/>
              </a:rPr>
              <a:t>Leader: </a:t>
            </a:r>
            <a:r>
              <a:rPr lang="en-US" sz="3200" spc="116" dirty="0" err="1">
                <a:solidFill>
                  <a:srgbClr val="FFFFFF"/>
                </a:solidFill>
                <a:latin typeface="Cooper Hewitt Bold"/>
              </a:rPr>
              <a:t>Lý</a:t>
            </a:r>
            <a:r>
              <a:rPr lang="en-US" sz="3200" spc="116" dirty="0">
                <a:solidFill>
                  <a:srgbClr val="FFFFFF"/>
                </a:solidFill>
                <a:latin typeface="Cooper Hewitt Bold"/>
              </a:rPr>
              <a:t> </a:t>
            </a:r>
            <a:r>
              <a:rPr lang="en-US" sz="3200" spc="116" dirty="0" err="1">
                <a:solidFill>
                  <a:srgbClr val="FFFFFF"/>
                </a:solidFill>
                <a:latin typeface="Cooper Hewitt Bold"/>
              </a:rPr>
              <a:t>Quang</a:t>
            </a:r>
            <a:r>
              <a:rPr lang="en-US" sz="3200" spc="116" dirty="0">
                <a:solidFill>
                  <a:srgbClr val="FFFFFF"/>
                </a:solidFill>
                <a:latin typeface="Cooper Hewitt Bold"/>
              </a:rPr>
              <a:t> </a:t>
            </a:r>
            <a:r>
              <a:rPr lang="en-US" sz="3200" spc="116" dirty="0" err="1">
                <a:solidFill>
                  <a:srgbClr val="FFFFFF"/>
                </a:solidFill>
                <a:latin typeface="Cooper Hewitt Bold"/>
              </a:rPr>
              <a:t>Vinh</a:t>
            </a:r>
            <a:endParaRPr lang="en-US" sz="3200" spc="116" dirty="0">
              <a:solidFill>
                <a:srgbClr val="FFFFFF"/>
              </a:solidFill>
              <a:latin typeface="Cooper Hewitt Bold"/>
            </a:endParaRPr>
          </a:p>
          <a:p>
            <a:pPr>
              <a:lnSpc>
                <a:spcPts val="8174"/>
              </a:lnSpc>
            </a:pPr>
            <a:r>
              <a:rPr lang="en-US" sz="3200" spc="116" dirty="0">
                <a:solidFill>
                  <a:srgbClr val="FFFFFF"/>
                </a:solidFill>
                <a:latin typeface="Cooper Hewitt Bold"/>
              </a:rPr>
              <a:t>2174802010910</a:t>
            </a:r>
          </a:p>
          <a:p>
            <a:pPr>
              <a:lnSpc>
                <a:spcPts val="8454"/>
              </a:lnSpc>
            </a:pPr>
            <a:endParaRPr lang="en-US" sz="3200" spc="116" dirty="0">
              <a:solidFill>
                <a:srgbClr val="FFFFFF"/>
              </a:solidFill>
              <a:latin typeface="Cooper Hewitt Bold"/>
            </a:endParaRPr>
          </a:p>
        </p:txBody>
      </p:sp>
      <p:sp>
        <p:nvSpPr>
          <p:cNvPr id="13" name="TextBox 12"/>
          <p:cNvSpPr txBox="1"/>
          <p:nvPr/>
        </p:nvSpPr>
        <p:spPr>
          <a:xfrm>
            <a:off x="5486400" y="1415760"/>
            <a:ext cx="6324600" cy="784830"/>
          </a:xfrm>
          <a:prstGeom prst="rect">
            <a:avLst/>
          </a:prstGeom>
          <a:noFill/>
        </p:spPr>
        <p:txBody>
          <a:bodyPr wrap="square" rtlCol="0">
            <a:spAutoFit/>
          </a:bodyPr>
          <a:lstStyle/>
          <a:p>
            <a:r>
              <a:rPr lang="en-US" sz="4500" b="1" dirty="0">
                <a:solidFill>
                  <a:schemeClr val="bg1"/>
                </a:solidFill>
                <a:latin typeface="Arial" panose="020B0604020202020204" pitchFamily="34" charset="0"/>
                <a:cs typeface="Arial" panose="020B0604020202020204" pitchFamily="34" charset="0"/>
              </a:rPr>
              <a:t>THÀNH VIÊN NHÓM 7</a:t>
            </a:r>
          </a:p>
        </p:txBody>
      </p:sp>
      <p:pic>
        <p:nvPicPr>
          <p:cNvPr id="15" name="Picture 14">
            <a:extLst>
              <a:ext uri="{FF2B5EF4-FFF2-40B4-BE49-F238E27FC236}">
                <a16:creationId xmlns:a16="http://schemas.microsoft.com/office/drawing/2014/main" id="{263DDABD-F118-E12B-67B6-0BE110230289}"/>
              </a:ext>
            </a:extLst>
          </p:cNvPr>
          <p:cNvPicPr>
            <a:picLocks noChangeAspect="1"/>
          </p:cNvPicPr>
          <p:nvPr/>
        </p:nvPicPr>
        <p:blipFill>
          <a:blip r:embed="rId5"/>
          <a:stretch>
            <a:fillRect/>
          </a:stretch>
        </p:blipFill>
        <p:spPr>
          <a:xfrm>
            <a:off x="2890721" y="3370686"/>
            <a:ext cx="3362557" cy="2954974"/>
          </a:xfrm>
          <a:prstGeom prst="rect">
            <a:avLst/>
          </a:prstGeom>
        </p:spPr>
      </p:pic>
      <p:pic>
        <p:nvPicPr>
          <p:cNvPr id="16" name="Picture 15">
            <a:extLst>
              <a:ext uri="{FF2B5EF4-FFF2-40B4-BE49-F238E27FC236}">
                <a16:creationId xmlns:a16="http://schemas.microsoft.com/office/drawing/2014/main" id="{9AE6572C-3552-C77E-84F3-8583ECF79FC4}"/>
              </a:ext>
            </a:extLst>
          </p:cNvPr>
          <p:cNvPicPr>
            <a:picLocks noChangeAspect="1"/>
          </p:cNvPicPr>
          <p:nvPr/>
        </p:nvPicPr>
        <p:blipFill>
          <a:blip r:embed="rId5"/>
          <a:stretch>
            <a:fillRect/>
          </a:stretch>
        </p:blipFill>
        <p:spPr>
          <a:xfrm>
            <a:off x="11506200" y="3370686"/>
            <a:ext cx="3362557" cy="2954974"/>
          </a:xfrm>
          <a:prstGeom prst="rect">
            <a:avLst/>
          </a:prstGeom>
        </p:spPr>
      </p:pic>
    </p:spTree>
    <p:extLst>
      <p:ext uri="{BB962C8B-B14F-4D97-AF65-F5344CB8AC3E}">
        <p14:creationId xmlns:p14="http://schemas.microsoft.com/office/powerpoint/2010/main" val="326849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4" name="TextBox 4"/>
          <p:cNvSpPr txBox="1"/>
          <p:nvPr/>
        </p:nvSpPr>
        <p:spPr>
          <a:xfrm>
            <a:off x="1600200" y="2436047"/>
            <a:ext cx="15544800" cy="3939540"/>
          </a:xfrm>
          <a:prstGeom prst="rect">
            <a:avLst/>
          </a:prstGeom>
        </p:spPr>
        <p:txBody>
          <a:bodyPr wrap="square" lIns="0" tIns="0" rIns="0" bIns="0" rtlCol="0" anchor="t">
            <a:spAutoFit/>
          </a:bodyPr>
          <a:lstStyle/>
          <a:p>
            <a:r>
              <a:rPr lang="en-US" sz="3200" dirty="0" err="1">
                <a:solidFill>
                  <a:schemeClr val="bg1"/>
                </a:solidFill>
                <a:latin typeface="Arial" panose="020B0604020202020204" pitchFamily="34" charset="0"/>
                <a:cs typeface="Arial" panose="020B0604020202020204" pitchFamily="34" charset="0"/>
              </a:rPr>
              <a:t>Nhóm</a:t>
            </a:r>
            <a:r>
              <a:rPr lang="en-US" sz="3200" dirty="0">
                <a:solidFill>
                  <a:schemeClr val="bg1"/>
                </a:solidFill>
              </a:rPr>
              <a:t> e</a:t>
            </a:r>
            <a:r>
              <a:rPr lang="vi-VN" sz="3200" dirty="0">
                <a:solidFill>
                  <a:schemeClr val="bg1"/>
                </a:solidFill>
              </a:rPr>
              <a:t>m xin chân thành cảm ơn thầy </a:t>
            </a:r>
            <a:r>
              <a:rPr lang="en-US" sz="3200" dirty="0" err="1">
                <a:solidFill>
                  <a:schemeClr val="bg1"/>
                </a:solidFill>
                <a:latin typeface="Arial" panose="020B0604020202020204" pitchFamily="34" charset="0"/>
                <a:cs typeface="Arial" panose="020B0604020202020204" pitchFamily="34" charset="0"/>
              </a:rPr>
              <a:t>Đặng</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Đình</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Hòa</a:t>
            </a:r>
            <a:r>
              <a:rPr lang="vi-VN" sz="3200" dirty="0">
                <a:solidFill>
                  <a:schemeClr val="bg1"/>
                </a:solidFill>
              </a:rPr>
              <a:t>– người đã trực tiếp giúp đỡ, quan tâm, hướng dẫn</a:t>
            </a:r>
            <a:r>
              <a:rPr lang="en-US" sz="3200" dirty="0">
                <a:solidFill>
                  <a:schemeClr val="bg1"/>
                </a:solidFill>
              </a:rPr>
              <a:t> </a:t>
            </a:r>
            <a:r>
              <a:rPr lang="en-US" sz="3200" dirty="0" err="1">
                <a:solidFill>
                  <a:schemeClr val="bg1"/>
                </a:solidFill>
                <a:latin typeface="Arial" panose="020B0604020202020204" pitchFamily="34" charset="0"/>
                <a:cs typeface="Arial" panose="020B0604020202020204" pitchFamily="34" charset="0"/>
              </a:rPr>
              <a:t>nhóm</a:t>
            </a:r>
            <a:r>
              <a:rPr lang="vi-VN" sz="3200" dirty="0">
                <a:solidFill>
                  <a:schemeClr val="bg1"/>
                </a:solidFill>
              </a:rPr>
              <a:t> em hoàn thành tốt bài báo cáo này trong thời gian qua.</a:t>
            </a:r>
            <a:endParaRPr lang="en-US" sz="3200" dirty="0">
              <a:solidFill>
                <a:schemeClr val="bg1"/>
              </a:solidFill>
            </a:endParaRPr>
          </a:p>
          <a:p>
            <a:r>
              <a:rPr lang="vi-VN" sz="3200" dirty="0">
                <a:solidFill>
                  <a:schemeClr val="bg1"/>
                </a:solidFill>
              </a:rPr>
              <a:t> </a:t>
            </a:r>
            <a:endParaRPr lang="en-US" sz="3200" dirty="0">
              <a:solidFill>
                <a:schemeClr val="bg1"/>
              </a:solidFill>
            </a:endParaRPr>
          </a:p>
          <a:p>
            <a:r>
              <a:rPr lang="vi-VN" sz="3200" dirty="0">
                <a:solidFill>
                  <a:schemeClr val="bg1"/>
                </a:solidFill>
              </a:rPr>
              <a:t>Bài báo cáo </a:t>
            </a:r>
            <a:r>
              <a:rPr lang="en-US" sz="3200" dirty="0" err="1">
                <a:solidFill>
                  <a:schemeClr val="bg1"/>
                </a:solidFill>
                <a:latin typeface="Arial" panose="020B0604020202020204" pitchFamily="34" charset="0"/>
                <a:cs typeface="Arial" panose="020B0604020202020204" pitchFamily="34" charset="0"/>
              </a:rPr>
              <a:t>Thiết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Kế</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Giao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Diện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người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dùng</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được</a:t>
            </a:r>
            <a:r>
              <a:rPr lang="en-US" sz="3200" dirty="0">
                <a:solidFill>
                  <a:schemeClr val="bg1"/>
                </a:solidFill>
              </a:rPr>
              <a:t> </a:t>
            </a:r>
            <a:r>
              <a:rPr lang="vi-VN" sz="3200" dirty="0">
                <a:solidFill>
                  <a:schemeClr val="bg1"/>
                </a:solidFill>
              </a:rPr>
              <a:t>thực hiện trong khoảng thời gian gần 6 tuần. Bước đầu đi vào thực tế của</a:t>
            </a:r>
            <a:r>
              <a:rPr lang="en-US" sz="3200" dirty="0">
                <a:solidFill>
                  <a:schemeClr val="bg1"/>
                </a:solidFill>
              </a:rPr>
              <a:t> </a:t>
            </a:r>
            <a:r>
              <a:rPr lang="en-US" sz="3200" dirty="0" err="1">
                <a:solidFill>
                  <a:schemeClr val="bg1"/>
                </a:solidFill>
                <a:latin typeface="Arial" panose="020B0604020202020204" pitchFamily="34" charset="0"/>
                <a:cs typeface="Arial" panose="020B0604020202020204" pitchFamily="34" charset="0"/>
              </a:rPr>
              <a:t>nhóm</a:t>
            </a:r>
            <a:r>
              <a:rPr lang="vi-VN" sz="3200" dirty="0">
                <a:solidFill>
                  <a:schemeClr val="bg1"/>
                </a:solidFill>
              </a:rPr>
              <a:t> em còn hạn chế và còn nhiều bỡ ngỡ nên không tránh khỏi những thiếu sót , </a:t>
            </a:r>
            <a:r>
              <a:rPr lang="en-US" sz="3200" dirty="0" err="1">
                <a:solidFill>
                  <a:schemeClr val="bg1"/>
                </a:solidFill>
                <a:latin typeface="Arial" panose="020B0604020202020204" pitchFamily="34" charset="0"/>
                <a:cs typeface="Arial" panose="020B0604020202020204" pitchFamily="34" charset="0"/>
              </a:rPr>
              <a:t>nhóm</a:t>
            </a:r>
            <a:r>
              <a:rPr lang="en-US" sz="3200" dirty="0">
                <a:solidFill>
                  <a:schemeClr val="bg1"/>
                </a:solidFill>
              </a:rPr>
              <a:t> </a:t>
            </a:r>
            <a:r>
              <a:rPr lang="vi-VN" sz="3200" dirty="0">
                <a:solidFill>
                  <a:schemeClr val="bg1"/>
                </a:solidFill>
              </a:rPr>
              <a:t>em rất mong nhận được những ý kiến đóng góp quý báu của quý Thầy Cô để kiến thức của</a:t>
            </a:r>
            <a:r>
              <a:rPr lang="en-US" sz="3200" dirty="0">
                <a:solidFill>
                  <a:schemeClr val="bg1"/>
                </a:solidFill>
              </a:rPr>
              <a:t> </a:t>
            </a:r>
            <a:r>
              <a:rPr lang="en-US" sz="3200" dirty="0" err="1">
                <a:solidFill>
                  <a:schemeClr val="bg1"/>
                </a:solidFill>
                <a:latin typeface="Arial" panose="020B0604020202020204" pitchFamily="34" charset="0"/>
                <a:cs typeface="Arial" panose="020B0604020202020204" pitchFamily="34" charset="0"/>
              </a:rPr>
              <a:t>nhóm</a:t>
            </a:r>
            <a:r>
              <a:rPr lang="vi-VN" sz="3200" dirty="0">
                <a:solidFill>
                  <a:schemeClr val="bg1"/>
                </a:solidFill>
              </a:rPr>
              <a:t> em trong lĩnh vực này được hoàn thiện hơn đồng thời có điều kiện bổ sung, nâng cao ý thức của mình.</a:t>
            </a:r>
            <a:endParaRPr lang="en-US" sz="3200" dirty="0">
              <a:solidFill>
                <a:schemeClr val="bg1"/>
              </a:solidFill>
            </a:endParaRPr>
          </a:p>
        </p:txBody>
      </p:sp>
      <p:sp>
        <p:nvSpPr>
          <p:cNvPr id="5" name="Freeform 5"/>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6400800" y="1415760"/>
            <a:ext cx="6256310" cy="996042"/>
          </a:xfrm>
          <a:prstGeom prst="rect">
            <a:avLst/>
          </a:prstGeom>
        </p:spPr>
        <p:txBody>
          <a:bodyPr lIns="0" tIns="0" rIns="0" bIns="0" rtlCol="0" anchor="t">
            <a:spAutoFit/>
          </a:bodyPr>
          <a:lstStyle/>
          <a:p>
            <a:pPr>
              <a:lnSpc>
                <a:spcPts val="8174"/>
              </a:lnSpc>
            </a:pPr>
            <a:r>
              <a:rPr lang="en-US" sz="5839" b="1" spc="116" dirty="0">
                <a:solidFill>
                  <a:srgbClr val="FFFFFF"/>
                </a:solidFill>
                <a:latin typeface="Arial" panose="020B0604020202020204" pitchFamily="34" charset="0"/>
                <a:cs typeface="Arial" panose="020B0604020202020204" pitchFamily="34" charset="0"/>
              </a:rPr>
              <a:t>LỜI CẢM ƠN</a:t>
            </a: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234402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190500"/>
            <a:ext cx="18288000" cy="10287000"/>
          </a:xfrm>
          <a:prstGeom prst="rect">
            <a:avLst/>
          </a:prstGeom>
        </p:spPr>
      </p:pic>
      <p:sp>
        <p:nvSpPr>
          <p:cNvPr id="4" name="TextBox 4"/>
          <p:cNvSpPr txBox="1"/>
          <p:nvPr/>
        </p:nvSpPr>
        <p:spPr>
          <a:xfrm>
            <a:off x="1600200" y="2436047"/>
            <a:ext cx="8534400" cy="6894195"/>
          </a:xfrm>
          <a:prstGeom prst="rect">
            <a:avLst/>
          </a:prstGeom>
        </p:spPr>
        <p:txBody>
          <a:bodyPr wrap="square" lIns="0" tIns="0" rIns="0" bIns="0" rtlCol="0" anchor="t">
            <a:spAutoFit/>
          </a:bodyPr>
          <a:lstStyle/>
          <a:p>
            <a:r>
              <a:rPr lang="vi-VN" sz="3200" dirty="0">
                <a:solidFill>
                  <a:schemeClr val="bg1"/>
                </a:solidFill>
                <a:cs typeface="Arial" panose="020B0604020202020204" pitchFamily="34" charset="0"/>
              </a:rPr>
              <a:t>Nhà sách là trang web thương mại điện tử dành cho việc mua bán sách trực tuyến. Trang web này cung cấp một loạt các đầu sách phong phú với các thể loại khác nhau như </a:t>
            </a:r>
            <a:r>
              <a:rPr lang="en-US" sz="3200" dirty="0" err="1">
                <a:solidFill>
                  <a:schemeClr val="bg1"/>
                </a:solidFill>
                <a:cs typeface="Arial" panose="020B0604020202020204" pitchFamily="34" charset="0"/>
              </a:rPr>
              <a:t>trinh</a:t>
            </a:r>
            <a:r>
              <a:rPr lang="en-US" sz="3200" dirty="0">
                <a:solidFill>
                  <a:schemeClr val="bg1"/>
                </a:solidFill>
                <a:cs typeface="Arial" panose="020B0604020202020204" pitchFamily="34" charset="0"/>
              </a:rPr>
              <a:t> </a:t>
            </a:r>
            <a:r>
              <a:rPr lang="en-US" sz="3200" dirty="0" err="1">
                <a:solidFill>
                  <a:schemeClr val="bg1"/>
                </a:solidFill>
                <a:cs typeface="Arial" panose="020B0604020202020204" pitchFamily="34" charset="0"/>
              </a:rPr>
              <a:t>thám</a:t>
            </a:r>
            <a:r>
              <a:rPr lang="en-US" sz="3200" dirty="0">
                <a:solidFill>
                  <a:schemeClr val="bg1"/>
                </a:solidFill>
                <a:cs typeface="Arial" panose="020B0604020202020204" pitchFamily="34" charset="0"/>
              </a:rPr>
              <a:t>, manga/comic, </a:t>
            </a:r>
            <a:r>
              <a:rPr lang="en-US" sz="3200" dirty="0" err="1">
                <a:solidFill>
                  <a:schemeClr val="bg1"/>
                </a:solidFill>
                <a:cs typeface="Arial" panose="020B0604020202020204" pitchFamily="34" charset="0"/>
              </a:rPr>
              <a:t>khoa</a:t>
            </a:r>
            <a:r>
              <a:rPr lang="en-US" sz="3200" dirty="0">
                <a:solidFill>
                  <a:schemeClr val="bg1"/>
                </a:solidFill>
                <a:cs typeface="Arial" panose="020B0604020202020204" pitchFamily="34" charset="0"/>
              </a:rPr>
              <a:t> </a:t>
            </a:r>
            <a:r>
              <a:rPr lang="en-US" sz="3200" dirty="0" err="1">
                <a:solidFill>
                  <a:schemeClr val="bg1"/>
                </a:solidFill>
                <a:cs typeface="Arial" panose="020B0604020202020204" pitchFamily="34" charset="0"/>
              </a:rPr>
              <a:t>học</a:t>
            </a:r>
            <a:r>
              <a:rPr lang="en-US" sz="3200" dirty="0">
                <a:solidFill>
                  <a:schemeClr val="bg1"/>
                </a:solidFill>
                <a:cs typeface="Arial" panose="020B0604020202020204" pitchFamily="34" charset="0"/>
              </a:rPr>
              <a:t> </a:t>
            </a:r>
            <a:r>
              <a:rPr lang="en-US" sz="3200" dirty="0" err="1">
                <a:solidFill>
                  <a:schemeClr val="bg1"/>
                </a:solidFill>
                <a:cs typeface="Arial" panose="020B0604020202020204" pitchFamily="34" charset="0"/>
              </a:rPr>
              <a:t>viễn</a:t>
            </a:r>
            <a:r>
              <a:rPr lang="en-US" sz="3200" dirty="0">
                <a:solidFill>
                  <a:schemeClr val="bg1"/>
                </a:solidFill>
                <a:cs typeface="Arial" panose="020B0604020202020204" pitchFamily="34" charset="0"/>
              </a:rPr>
              <a:t> </a:t>
            </a:r>
            <a:r>
              <a:rPr lang="en-US" sz="3200" dirty="0" err="1">
                <a:solidFill>
                  <a:schemeClr val="bg1"/>
                </a:solidFill>
                <a:cs typeface="Arial" panose="020B0604020202020204" pitchFamily="34" charset="0"/>
              </a:rPr>
              <a:t>tưởng</a:t>
            </a:r>
            <a:r>
              <a:rPr lang="vi-VN" sz="3200" dirty="0">
                <a:solidFill>
                  <a:schemeClr val="bg1"/>
                </a:solidFill>
                <a:cs typeface="Arial" panose="020B0604020202020204" pitchFamily="34" charset="0"/>
              </a:rPr>
              <a:t>.</a:t>
            </a:r>
          </a:p>
          <a:p>
            <a:endParaRPr lang="vi-VN" sz="3200" dirty="0">
              <a:solidFill>
                <a:schemeClr val="bg1"/>
              </a:solidFill>
              <a:cs typeface="Arial" panose="020B0604020202020204" pitchFamily="34" charset="0"/>
            </a:endParaRPr>
          </a:p>
          <a:p>
            <a:r>
              <a:rPr lang="vi-VN" sz="3200" dirty="0">
                <a:solidFill>
                  <a:schemeClr val="bg1"/>
                </a:solidFill>
                <a:cs typeface="Arial" panose="020B0604020202020204" pitchFamily="34" charset="0"/>
              </a:rPr>
              <a:t>Trang web nhà sách cung cấp cho người dùng một trải nghiệm mua sách thuận tiện và dễ dàng. Người dùng có thể tìm kiếm sách bằng cách sử dụng công cụ tìm kiếm trên trang web hoặc duyệt qua các thể loại sách khác nhau. Mỗi cuốn sách được trang web cung cấp thông tin chi tiết như tóm tắt nội dung, đánh giá từ người đọc và một số thông tin khác.</a:t>
            </a:r>
          </a:p>
        </p:txBody>
      </p:sp>
      <p:sp>
        <p:nvSpPr>
          <p:cNvPr id="5" name="Freeform 5"/>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7" name="TextBox 7"/>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8" name="TextBox 8"/>
          <p:cNvSpPr txBox="1"/>
          <p:nvPr/>
        </p:nvSpPr>
        <p:spPr>
          <a:xfrm>
            <a:off x="4267200" y="1415760"/>
            <a:ext cx="9228110" cy="1051570"/>
          </a:xfrm>
          <a:prstGeom prst="rect">
            <a:avLst/>
          </a:prstGeom>
        </p:spPr>
        <p:txBody>
          <a:bodyPr wrap="square" lIns="0" tIns="0" rIns="0" bIns="0" rtlCol="0" anchor="t">
            <a:spAutoFit/>
          </a:bodyPr>
          <a:lstStyle/>
          <a:p>
            <a:pPr>
              <a:lnSpc>
                <a:spcPts val="8174"/>
              </a:lnSpc>
            </a:pPr>
            <a:r>
              <a:rPr lang="en-US" sz="5839" b="1" spc="116" dirty="0">
                <a:solidFill>
                  <a:srgbClr val="FFFFFF"/>
                </a:solidFill>
                <a:latin typeface="Arial" panose="020B0604020202020204" pitchFamily="34" charset="0"/>
                <a:cs typeface="Arial" panose="020B0604020202020204" pitchFamily="34" charset="0"/>
              </a:rPr>
              <a:t>GIỚI THIỆU TRANG WEB</a:t>
            </a:r>
          </a:p>
        </p:txBody>
      </p:sp>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4"/>
            <a:stretch>
              <a:fillRect/>
            </a:stretch>
          </a:blipFill>
        </p:spPr>
        <p:txBody>
          <a:bodyPr/>
          <a:lstStyle/>
          <a:p>
            <a:endParaRPr lang="en-US"/>
          </a:p>
        </p:txBody>
      </p:sp>
      <p:pic>
        <p:nvPicPr>
          <p:cNvPr id="10" name="Picture 9"/>
          <p:cNvPicPr>
            <a:picLocks noChangeAspect="1"/>
          </p:cNvPicPr>
          <p:nvPr/>
        </p:nvPicPr>
        <p:blipFill>
          <a:blip r:embed="rId5"/>
          <a:stretch>
            <a:fillRect/>
          </a:stretch>
        </p:blipFill>
        <p:spPr>
          <a:xfrm>
            <a:off x="11056004" y="2673605"/>
            <a:ext cx="6135407" cy="5906046"/>
          </a:xfrm>
          <a:prstGeom prst="rect">
            <a:avLst/>
          </a:prstGeom>
        </p:spPr>
      </p:pic>
    </p:spTree>
    <p:extLst>
      <p:ext uri="{BB962C8B-B14F-4D97-AF65-F5344CB8AC3E}">
        <p14:creationId xmlns:p14="http://schemas.microsoft.com/office/powerpoint/2010/main" val="216474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14785"/>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233730"/>
            <a:ext cx="10791373" cy="6585810"/>
          </a:xfrm>
          <a:custGeom>
            <a:avLst/>
            <a:gdLst/>
            <a:ahLst/>
            <a:cxnLst/>
            <a:rect l="l" t="t" r="r" b="b"/>
            <a:pathLst>
              <a:path w="10791373" h="6585810">
                <a:moveTo>
                  <a:pt x="0" y="0"/>
                </a:moveTo>
                <a:lnTo>
                  <a:pt x="10791373" y="0"/>
                </a:lnTo>
                <a:lnTo>
                  <a:pt x="10791373" y="6585810"/>
                </a:lnTo>
                <a:lnTo>
                  <a:pt x="0" y="6585810"/>
                </a:lnTo>
                <a:lnTo>
                  <a:pt x="0" y="0"/>
                </a:lnTo>
                <a:close/>
              </a:path>
            </a:pathLst>
          </a:custGeom>
          <a:blipFill>
            <a:blip r:embed="rId4"/>
            <a:stretch>
              <a:fillRect l="-6025" r="-8851"/>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1994088" y="914400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11052668" y="2739911"/>
            <a:ext cx="7132493" cy="3582542"/>
          </a:xfrm>
          <a:prstGeom prst="rect">
            <a:avLst/>
          </a:prstGeom>
        </p:spPr>
        <p:txBody>
          <a:bodyPr lIns="0" tIns="0" rIns="0" bIns="0" rtlCol="0" anchor="t">
            <a:spAutoFit/>
          </a:bodyPr>
          <a:lstStyle/>
          <a:p>
            <a:pPr>
              <a:lnSpc>
                <a:spcPts val="3455"/>
              </a:lnSpc>
            </a:pPr>
            <a:r>
              <a:rPr lang="en-US" sz="3199" spc="31">
                <a:solidFill>
                  <a:srgbClr val="FFFFFF"/>
                </a:solidFill>
                <a:latin typeface="Times New Roman" panose="02020603050405020304" pitchFamily="18" charset="0"/>
                <a:cs typeface="Times New Roman" panose="02020603050405020304" pitchFamily="18" charset="0"/>
              </a:rPr>
              <a:t>TRANG CHỦ CỦA NHÀ SÁCH.</a:t>
            </a:r>
          </a:p>
          <a:p>
            <a:pPr>
              <a:lnSpc>
                <a:spcPts val="3455"/>
              </a:lnSpc>
            </a:pPr>
            <a:endParaRPr lang="en-US" sz="3199" spc="31">
              <a:solidFill>
                <a:srgbClr val="FFFFFF"/>
              </a:solidFill>
              <a:latin typeface="Times New Roman" panose="02020603050405020304" pitchFamily="18" charset="0"/>
              <a:cs typeface="Times New Roman" panose="02020603050405020304" pitchFamily="18" charset="0"/>
            </a:endParaRPr>
          </a:p>
          <a:p>
            <a:pPr>
              <a:lnSpc>
                <a:spcPts val="3455"/>
              </a:lnSpc>
            </a:pPr>
            <a:r>
              <a:rPr lang="en-US" sz="3199" spc="31">
                <a:solidFill>
                  <a:srgbClr val="FFFFFF"/>
                </a:solidFill>
                <a:latin typeface="Times New Roman" panose="02020603050405020304" pitchFamily="18" charset="0"/>
                <a:cs typeface="Times New Roman" panose="02020603050405020304" pitchFamily="18" charset="0"/>
              </a:rPr>
              <a:t>_CÓ ĐĂNG NHẬP/DDĂNG KÝ.</a:t>
            </a:r>
          </a:p>
          <a:p>
            <a:pPr>
              <a:lnSpc>
                <a:spcPts val="3455"/>
              </a:lnSpc>
            </a:pPr>
            <a:r>
              <a:rPr lang="en-US" sz="3199" spc="31">
                <a:solidFill>
                  <a:srgbClr val="FFFFFF"/>
                </a:solidFill>
                <a:latin typeface="Times New Roman" panose="02020603050405020304" pitchFamily="18" charset="0"/>
                <a:cs typeface="Times New Roman" panose="02020603050405020304" pitchFamily="18" charset="0"/>
              </a:rPr>
              <a:t>_CÓ DANH MỤC SÁCH ĐƯỢC PHÂN THEO CHỦ ĐỀ. </a:t>
            </a:r>
          </a:p>
          <a:p>
            <a:pPr>
              <a:lnSpc>
                <a:spcPts val="3455"/>
              </a:lnSpc>
            </a:pPr>
            <a:r>
              <a:rPr lang="en-US" sz="3199" spc="31">
                <a:solidFill>
                  <a:srgbClr val="FFFFFF"/>
                </a:solidFill>
                <a:latin typeface="Times New Roman" panose="02020603050405020304" pitchFamily="18" charset="0"/>
                <a:cs typeface="Times New Roman" panose="02020603050405020304" pitchFamily="18" charset="0"/>
              </a:rPr>
              <a:t>_CÓ GIỎ HÀNG.</a:t>
            </a:r>
          </a:p>
          <a:p>
            <a:pPr>
              <a:lnSpc>
                <a:spcPts val="3455"/>
              </a:lnSpc>
            </a:pPr>
            <a:r>
              <a:rPr lang="en-US" sz="3199" spc="31">
                <a:solidFill>
                  <a:srgbClr val="FFFFFF"/>
                </a:solidFill>
                <a:latin typeface="Times New Roman" panose="02020603050405020304" pitchFamily="18" charset="0"/>
                <a:cs typeface="Times New Roman" panose="02020603050405020304" pitchFamily="18" charset="0"/>
              </a:rPr>
              <a:t>_CÓ CÁC PHẦN CAM KẾT.</a:t>
            </a:r>
          </a:p>
          <a:p>
            <a:pPr>
              <a:lnSpc>
                <a:spcPts val="3455"/>
              </a:lnSpc>
            </a:pPr>
            <a:endParaRPr lang="en-US" sz="3199" spc="31">
              <a:solidFill>
                <a:srgbClr val="FFFFFF"/>
              </a:solidFill>
              <a:latin typeface="Times New Roman"/>
            </a:endParaRPr>
          </a:p>
        </p:txBody>
      </p:sp>
      <p:pic>
        <p:nvPicPr>
          <p:cNvPr id="8" name="Picture 8"/>
          <p:cNvPicPr>
            <a:picLocks noChangeAspect="1"/>
          </p:cNvPicPr>
          <p:nvPr/>
        </p:nvPicPr>
        <p:blipFill>
          <a:blip r:embed="rId5"/>
          <a:srcRect/>
          <a:stretch>
            <a:fillRect/>
          </a:stretch>
        </p:blipFill>
        <p:spPr>
          <a:xfrm>
            <a:off x="10791373" y="7277472"/>
            <a:ext cx="3439460" cy="3009528"/>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25872"/>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122762"/>
            <a:ext cx="9309982" cy="4616937"/>
          </a:xfrm>
          <a:custGeom>
            <a:avLst/>
            <a:gdLst/>
            <a:ahLst/>
            <a:cxnLst/>
            <a:rect l="l" t="t" r="r" b="b"/>
            <a:pathLst>
              <a:path w="9309982" h="4616937">
                <a:moveTo>
                  <a:pt x="0" y="0"/>
                </a:moveTo>
                <a:lnTo>
                  <a:pt x="9309982" y="0"/>
                </a:lnTo>
                <a:lnTo>
                  <a:pt x="9309982" y="4616937"/>
                </a:lnTo>
                <a:lnTo>
                  <a:pt x="0" y="4616937"/>
                </a:lnTo>
                <a:lnTo>
                  <a:pt x="0" y="0"/>
                </a:lnTo>
                <a:close/>
              </a:path>
            </a:pathLst>
          </a:custGeom>
          <a:blipFill>
            <a:blip r:embed="rId4"/>
            <a:stretch>
              <a:fillRect b="-7020"/>
            </a:stretch>
          </a:blipFill>
        </p:spPr>
        <p:txBody>
          <a:bodyPr/>
          <a:lstStyle/>
          <a:p>
            <a:endParaRPr lang="en-US"/>
          </a:p>
        </p:txBody>
      </p:sp>
      <p:sp>
        <p:nvSpPr>
          <p:cNvPr id="5" name="Freeform 5"/>
          <p:cNvSpPr/>
          <p:nvPr/>
        </p:nvSpPr>
        <p:spPr>
          <a:xfrm>
            <a:off x="-47869" y="5739699"/>
            <a:ext cx="9357851" cy="4547301"/>
          </a:xfrm>
          <a:custGeom>
            <a:avLst/>
            <a:gdLst/>
            <a:ahLst/>
            <a:cxnLst/>
            <a:rect l="l" t="t" r="r" b="b"/>
            <a:pathLst>
              <a:path w="9357851" h="4547301">
                <a:moveTo>
                  <a:pt x="0" y="0"/>
                </a:moveTo>
                <a:lnTo>
                  <a:pt x="9357851" y="0"/>
                </a:lnTo>
                <a:lnTo>
                  <a:pt x="9357851" y="4547301"/>
                </a:lnTo>
                <a:lnTo>
                  <a:pt x="0" y="4547301"/>
                </a:lnTo>
                <a:lnTo>
                  <a:pt x="0" y="0"/>
                </a:lnTo>
                <a:close/>
              </a:path>
            </a:pathLst>
          </a:custGeom>
          <a:blipFill>
            <a:blip r:embed="rId5"/>
            <a:stretch>
              <a:fillRect t="-9003"/>
            </a:stretch>
          </a:blipFill>
        </p:spPr>
        <p:txBody>
          <a:bodyPr/>
          <a:lstStyle/>
          <a:p>
            <a:endParaRPr lang="en-US"/>
          </a:p>
        </p:txBody>
      </p:sp>
      <p:pic>
        <p:nvPicPr>
          <p:cNvPr id="6" name="Picture 6"/>
          <p:cNvPicPr>
            <a:picLocks noChangeAspect="1"/>
          </p:cNvPicPr>
          <p:nvPr/>
        </p:nvPicPr>
        <p:blipFill>
          <a:blip r:embed="rId6"/>
          <a:srcRect/>
          <a:stretch>
            <a:fillRect/>
          </a:stretch>
        </p:blipFill>
        <p:spPr>
          <a:xfrm>
            <a:off x="9309982" y="7277472"/>
            <a:ext cx="3439460" cy="3009528"/>
          </a:xfrm>
          <a:prstGeom prst="rect">
            <a:avLst/>
          </a:prstGeom>
        </p:spPr>
      </p:pic>
      <p:sp>
        <p:nvSpPr>
          <p:cNvPr id="7" name="Freeform 7"/>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882412" y="338895"/>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9" name="TextBox 9"/>
          <p:cNvSpPr txBox="1"/>
          <p:nvPr/>
        </p:nvSpPr>
        <p:spPr>
          <a:xfrm>
            <a:off x="10791373" y="9091359"/>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10" name="TextBox 10"/>
          <p:cNvSpPr txBox="1"/>
          <p:nvPr/>
        </p:nvSpPr>
        <p:spPr>
          <a:xfrm>
            <a:off x="9587980" y="2707040"/>
            <a:ext cx="7132493" cy="4020692"/>
          </a:xfrm>
          <a:prstGeom prst="rect">
            <a:avLst/>
          </a:prstGeom>
        </p:spPr>
        <p:txBody>
          <a:bodyPr lIns="0" tIns="0" rIns="0" bIns="0" rtlCol="0" anchor="t">
            <a:spAutoFit/>
          </a:bodyPr>
          <a:lstStyle/>
          <a:p>
            <a:pPr>
              <a:lnSpc>
                <a:spcPts val="3455"/>
              </a:lnSpc>
            </a:pPr>
            <a:r>
              <a:rPr lang="en-US" sz="3199" spc="31">
                <a:solidFill>
                  <a:srgbClr val="FFFFFF"/>
                </a:solidFill>
                <a:latin typeface="Times New Roman"/>
              </a:rPr>
              <a:t>TIẾP ĐẾN PHÂN CHIA </a:t>
            </a:r>
          </a:p>
          <a:p>
            <a:pPr>
              <a:lnSpc>
                <a:spcPts val="3455"/>
              </a:lnSpc>
            </a:pPr>
            <a:r>
              <a:rPr lang="en-US" sz="3199" spc="31">
                <a:solidFill>
                  <a:srgbClr val="FFFFFF"/>
                </a:solidFill>
                <a:latin typeface="Times New Roman"/>
              </a:rPr>
              <a:t>THÀNH 2 PHẦN LÀ:</a:t>
            </a:r>
          </a:p>
          <a:p>
            <a:pPr>
              <a:lnSpc>
                <a:spcPts val="3455"/>
              </a:lnSpc>
            </a:pPr>
            <a:endParaRPr lang="en-US" sz="3199" spc="31">
              <a:solidFill>
                <a:srgbClr val="FFFFFF"/>
              </a:solidFill>
              <a:latin typeface="Times New Roman"/>
            </a:endParaRPr>
          </a:p>
          <a:p>
            <a:pPr>
              <a:lnSpc>
                <a:spcPts val="3455"/>
              </a:lnSpc>
            </a:pPr>
            <a:r>
              <a:rPr lang="en-US" sz="3199" spc="31">
                <a:solidFill>
                  <a:srgbClr val="FFFFFF"/>
                </a:solidFill>
                <a:latin typeface="Times New Roman"/>
              </a:rPr>
              <a:t>_NỔI BẬT: HIỂN THỊ NHỮNG LOẠI SÁCH ĐANG ĐƯỢC MUA VÀ TÌM KIẾM NHIỀU NHẤT.</a:t>
            </a:r>
          </a:p>
          <a:p>
            <a:pPr>
              <a:lnSpc>
                <a:spcPts val="3455"/>
              </a:lnSpc>
            </a:pPr>
            <a:r>
              <a:rPr lang="en-US" sz="3199" spc="31">
                <a:solidFill>
                  <a:srgbClr val="FFFFFF"/>
                </a:solidFill>
                <a:latin typeface="Times New Roman"/>
              </a:rPr>
              <a:t>_CÁC CUỐN SÁCH MỚI: HIỂN THỊ NHỮNG LOẠI SÁCH VỪA ĐƯỢC RA MẮT.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5943041"/>
            <a:ext cx="18288000" cy="4343959"/>
          </a:xfrm>
          <a:custGeom>
            <a:avLst/>
            <a:gdLst/>
            <a:ahLst/>
            <a:cxnLst/>
            <a:rect l="l" t="t" r="r" b="b"/>
            <a:pathLst>
              <a:path w="18288000" h="4343959">
                <a:moveTo>
                  <a:pt x="0" y="0"/>
                </a:moveTo>
                <a:lnTo>
                  <a:pt x="18288000" y="0"/>
                </a:lnTo>
                <a:lnTo>
                  <a:pt x="18288000" y="4343959"/>
                </a:lnTo>
                <a:lnTo>
                  <a:pt x="0" y="4343959"/>
                </a:lnTo>
                <a:lnTo>
                  <a:pt x="0" y="0"/>
                </a:lnTo>
                <a:close/>
              </a:path>
            </a:pathLst>
          </a:custGeom>
          <a:blipFill>
            <a:blip r:embed="rId4"/>
            <a:stretch>
              <a:fillRect l="-382" t="-27690" b="-2693"/>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2128592" y="1644297"/>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3671786" y="1730022"/>
            <a:ext cx="9306814" cy="3144393"/>
          </a:xfrm>
          <a:prstGeom prst="rect">
            <a:avLst/>
          </a:prstGeom>
        </p:spPr>
        <p:txBody>
          <a:bodyPr lIns="0" tIns="0" rIns="0" bIns="0" rtlCol="0" anchor="t">
            <a:spAutoFit/>
          </a:bodyPr>
          <a:lstStyle/>
          <a:p>
            <a:pPr>
              <a:lnSpc>
                <a:spcPts val="3455"/>
              </a:lnSpc>
            </a:pPr>
            <a:r>
              <a:rPr lang="en-US" sz="3199" spc="31">
                <a:solidFill>
                  <a:srgbClr val="FFFFFF"/>
                </a:solidFill>
                <a:latin typeface="Times New Roman"/>
              </a:rPr>
              <a:t>CUỐI CÙNG CỦA PHẦN TRANG CHỦ SẼ LÀ PHẦN CHÂN CỦA TRANG WEB.</a:t>
            </a:r>
          </a:p>
          <a:p>
            <a:pPr>
              <a:lnSpc>
                <a:spcPts val="3455"/>
              </a:lnSpc>
            </a:pPr>
            <a:endParaRPr lang="en-US" sz="3199" spc="31">
              <a:solidFill>
                <a:srgbClr val="FFFFFF"/>
              </a:solidFill>
              <a:latin typeface="Times New Roman"/>
            </a:endParaRPr>
          </a:p>
          <a:p>
            <a:pPr>
              <a:lnSpc>
                <a:spcPts val="3455"/>
              </a:lnSpc>
            </a:pPr>
            <a:r>
              <a:rPr lang="en-US" sz="3199" spc="31">
                <a:solidFill>
                  <a:srgbClr val="FFFFFF"/>
                </a:solidFill>
                <a:latin typeface="Times New Roman"/>
              </a:rPr>
              <a:t>HIỂN THỊ ĐẦY ĐỦ NHỮNG THÔNG TIN VỀ NHÀ </a:t>
            </a:r>
            <a:r>
              <a:rPr lang="en-US" sz="3199" spc="31">
                <a:solidFill>
                  <a:srgbClr val="FFFFFF"/>
                </a:solidFill>
                <a:latin typeface="t"/>
                <a:cs typeface="Times New Roman" panose="02020603050405020304" pitchFamily="18" charset="0"/>
              </a:rPr>
              <a:t>SÁCH</a:t>
            </a:r>
            <a:r>
              <a:rPr lang="en-US" sz="3199" spc="31">
                <a:solidFill>
                  <a:srgbClr val="FFFFFF"/>
                </a:solidFill>
                <a:latin typeface="Times New Roman"/>
              </a:rPr>
              <a:t>, PHƯƠNG THỨC ĐỂ KHÁCH HÀNG CÓ LIÊN LẠC HOẶC YÊU CẦU SỰ HỖ TRỢ TỪ NHÀ SÁCH.</a:t>
            </a:r>
          </a:p>
        </p:txBody>
      </p:sp>
      <p:pic>
        <p:nvPicPr>
          <p:cNvPr id="8" name="Picture 8"/>
          <p:cNvPicPr>
            <a:picLocks noChangeAspect="1"/>
          </p:cNvPicPr>
          <p:nvPr/>
        </p:nvPicPr>
        <p:blipFill>
          <a:blip r:embed="rId5"/>
          <a:srcRect/>
          <a:stretch>
            <a:fillRect/>
          </a:stretch>
        </p:blipFill>
        <p:spPr>
          <a:xfrm>
            <a:off x="0" y="2933513"/>
            <a:ext cx="3439460" cy="3009528"/>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0" y="14785"/>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233730"/>
            <a:ext cx="10526152" cy="5592018"/>
          </a:xfrm>
          <a:custGeom>
            <a:avLst/>
            <a:gdLst/>
            <a:ahLst/>
            <a:cxnLst/>
            <a:rect l="l" t="t" r="r" b="b"/>
            <a:pathLst>
              <a:path w="10526152" h="5592018">
                <a:moveTo>
                  <a:pt x="0" y="0"/>
                </a:moveTo>
                <a:lnTo>
                  <a:pt x="10526152" y="0"/>
                </a:lnTo>
                <a:lnTo>
                  <a:pt x="10526152" y="5592018"/>
                </a:lnTo>
                <a:lnTo>
                  <a:pt x="0" y="559201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11037946" y="2873910"/>
            <a:ext cx="7021454" cy="3582543"/>
          </a:xfrm>
          <a:prstGeom prst="rect">
            <a:avLst/>
          </a:prstGeom>
        </p:spPr>
        <p:txBody>
          <a:bodyPr wrap="square" lIns="0" tIns="0" rIns="0" bIns="0" rtlCol="0" anchor="t">
            <a:spAutoFit/>
          </a:bodyPr>
          <a:lstStyle/>
          <a:p>
            <a:pPr>
              <a:lnSpc>
                <a:spcPts val="3455"/>
              </a:lnSpc>
            </a:pPr>
            <a:r>
              <a:rPr lang="en-US" sz="3199" spc="31" dirty="0">
                <a:solidFill>
                  <a:srgbClr val="FFFFFF"/>
                </a:solidFill>
                <a:latin typeface="Times New Roman"/>
              </a:rPr>
              <a:t>TRANG ĐĂNG KÝ/ĐĂNG NHẬP ĐƯỢC LIÊN KẾT VỚI TRANG CHỦ.</a:t>
            </a:r>
          </a:p>
          <a:p>
            <a:pPr>
              <a:lnSpc>
                <a:spcPts val="3455"/>
              </a:lnSpc>
            </a:pPr>
            <a:endParaRPr lang="en-US" sz="3199" spc="31" dirty="0">
              <a:solidFill>
                <a:srgbClr val="FFFFFF"/>
              </a:solidFill>
              <a:latin typeface="Times New Roman"/>
            </a:endParaRPr>
          </a:p>
          <a:p>
            <a:pPr>
              <a:lnSpc>
                <a:spcPts val="3455"/>
              </a:lnSpc>
            </a:pPr>
            <a:r>
              <a:rPr lang="en-US" sz="3199" spc="31" dirty="0">
                <a:solidFill>
                  <a:srgbClr val="FFFFFF"/>
                </a:solidFill>
                <a:latin typeface="Times New Roman"/>
              </a:rPr>
              <a:t>_NGƯỜI DÙNG CÓ THỂ ĐĂNG KÝ HOẶC ĐĂNG NHẬP ĐỂ SỬ DỤNG ĐƯỢC NHIỀU CHỨC NĂNG HƠN TRONG TRANG WEB(VD: MUA SÁCH, LƯU VÀO GIỎ HÀNG,...)</a:t>
            </a:r>
          </a:p>
        </p:txBody>
      </p:sp>
      <p:pic>
        <p:nvPicPr>
          <p:cNvPr id="8" name="Picture 8"/>
          <p:cNvPicPr>
            <a:picLocks noChangeAspect="1"/>
          </p:cNvPicPr>
          <p:nvPr/>
        </p:nvPicPr>
        <p:blipFill>
          <a:blip r:embed="rId5"/>
          <a:srcRect/>
          <a:stretch>
            <a:fillRect/>
          </a:stretch>
        </p:blipFill>
        <p:spPr>
          <a:xfrm>
            <a:off x="30985" y="7061788"/>
            <a:ext cx="3702854" cy="3239997"/>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47869" y="0"/>
            <a:ext cx="1882412" cy="1148634"/>
          </a:xfrm>
          <a:custGeom>
            <a:avLst/>
            <a:gdLst/>
            <a:ahLst/>
            <a:cxnLst/>
            <a:rect l="l" t="t" r="r" b="b"/>
            <a:pathLst>
              <a:path w="1882412" h="1148634">
                <a:moveTo>
                  <a:pt x="0" y="0"/>
                </a:moveTo>
                <a:lnTo>
                  <a:pt x="1882412" y="0"/>
                </a:lnTo>
                <a:lnTo>
                  <a:pt x="1882412" y="1148634"/>
                </a:lnTo>
                <a:lnTo>
                  <a:pt x="0" y="1148634"/>
                </a:lnTo>
                <a:lnTo>
                  <a:pt x="0" y="0"/>
                </a:lnTo>
                <a:close/>
              </a:path>
            </a:pathLst>
          </a:custGeom>
          <a:blipFill>
            <a:blip r:embed="rId3"/>
            <a:stretch>
              <a:fillRect/>
            </a:stretch>
          </a:blipFill>
        </p:spPr>
        <p:txBody>
          <a:bodyPr/>
          <a:lstStyle/>
          <a:p>
            <a:endParaRPr lang="en-US"/>
          </a:p>
        </p:txBody>
      </p:sp>
      <p:sp>
        <p:nvSpPr>
          <p:cNvPr id="4" name="Freeform 4"/>
          <p:cNvSpPr/>
          <p:nvPr/>
        </p:nvSpPr>
        <p:spPr>
          <a:xfrm>
            <a:off x="0" y="1278047"/>
            <a:ext cx="10468866" cy="5567038"/>
          </a:xfrm>
          <a:custGeom>
            <a:avLst/>
            <a:gdLst/>
            <a:ahLst/>
            <a:cxnLst/>
            <a:rect l="l" t="t" r="r" b="b"/>
            <a:pathLst>
              <a:path w="10468866" h="5567038">
                <a:moveTo>
                  <a:pt x="0" y="0"/>
                </a:moveTo>
                <a:lnTo>
                  <a:pt x="10468866" y="0"/>
                </a:lnTo>
                <a:lnTo>
                  <a:pt x="10468866" y="5567038"/>
                </a:lnTo>
                <a:lnTo>
                  <a:pt x="0" y="556703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834543" y="379552"/>
            <a:ext cx="3362558" cy="854178"/>
          </a:xfrm>
          <a:prstGeom prst="rect">
            <a:avLst/>
          </a:prstGeom>
        </p:spPr>
        <p:txBody>
          <a:bodyPr lIns="0" tIns="0" rIns="0" bIns="0" rtlCol="0" anchor="t">
            <a:spAutoFit/>
          </a:bodyPr>
          <a:lstStyle/>
          <a:p>
            <a:pPr>
              <a:lnSpc>
                <a:spcPts val="5944"/>
              </a:lnSpc>
            </a:pPr>
            <a:r>
              <a:rPr lang="en-US" sz="4245" spc="968">
                <a:solidFill>
                  <a:srgbClr val="FFDC09"/>
                </a:solidFill>
                <a:latin typeface="Cooper Hewitt Bold"/>
              </a:rPr>
              <a:t>TEAM 7</a:t>
            </a:r>
          </a:p>
        </p:txBody>
      </p:sp>
      <p:sp>
        <p:nvSpPr>
          <p:cNvPr id="6" name="TextBox 6"/>
          <p:cNvSpPr txBox="1"/>
          <p:nvPr/>
        </p:nvSpPr>
        <p:spPr>
          <a:xfrm>
            <a:off x="11654364" y="8938970"/>
            <a:ext cx="5929100" cy="493433"/>
          </a:xfrm>
          <a:prstGeom prst="rect">
            <a:avLst/>
          </a:prstGeom>
        </p:spPr>
        <p:txBody>
          <a:bodyPr lIns="0" tIns="0" rIns="0" bIns="0" rtlCol="0" anchor="t">
            <a:spAutoFit/>
          </a:bodyPr>
          <a:lstStyle/>
          <a:p>
            <a:pPr algn="r">
              <a:lnSpc>
                <a:spcPts val="3488"/>
              </a:lnSpc>
            </a:pPr>
            <a:r>
              <a:rPr lang="en-US" sz="2491">
                <a:solidFill>
                  <a:srgbClr val="FFFFFF">
                    <a:alpha val="41961"/>
                  </a:srgbClr>
                </a:solidFill>
                <a:latin typeface="Cooper Hewitt"/>
              </a:rPr>
              <a:t>223_71ITSE30903_0101</a:t>
            </a:r>
          </a:p>
        </p:txBody>
      </p:sp>
      <p:sp>
        <p:nvSpPr>
          <p:cNvPr id="7" name="TextBox 7"/>
          <p:cNvSpPr txBox="1"/>
          <p:nvPr/>
        </p:nvSpPr>
        <p:spPr>
          <a:xfrm>
            <a:off x="11037946" y="2873910"/>
            <a:ext cx="7250054" cy="3582543"/>
          </a:xfrm>
          <a:prstGeom prst="rect">
            <a:avLst/>
          </a:prstGeom>
        </p:spPr>
        <p:txBody>
          <a:bodyPr lIns="0" tIns="0" rIns="0" bIns="0" rtlCol="0" anchor="t">
            <a:spAutoFit/>
          </a:bodyPr>
          <a:lstStyle/>
          <a:p>
            <a:pPr>
              <a:lnSpc>
                <a:spcPts val="3455"/>
              </a:lnSpc>
            </a:pPr>
            <a:r>
              <a:rPr lang="en-US" sz="3199" spc="31">
                <a:solidFill>
                  <a:srgbClr val="FFFFFF"/>
                </a:solidFill>
                <a:latin typeface="Times New Roman"/>
              </a:rPr>
              <a:t>TRANG DÀNH CHO SÁCH TRINH THÀM ĐƯỢC LIÊN KẾT VỚI TRANG CHỦ.</a:t>
            </a:r>
          </a:p>
          <a:p>
            <a:pPr>
              <a:lnSpc>
                <a:spcPts val="3455"/>
              </a:lnSpc>
            </a:pPr>
            <a:endParaRPr lang="en-US" sz="3199" spc="31">
              <a:solidFill>
                <a:srgbClr val="FFFFFF"/>
              </a:solidFill>
              <a:latin typeface="Times New Roman"/>
            </a:endParaRPr>
          </a:p>
          <a:p>
            <a:pPr>
              <a:lnSpc>
                <a:spcPts val="3455"/>
              </a:lnSpc>
            </a:pPr>
            <a:r>
              <a:rPr lang="en-US" sz="3199" spc="31">
                <a:solidFill>
                  <a:srgbClr val="FFFFFF"/>
                </a:solidFill>
                <a:latin typeface="Times New Roman"/>
              </a:rPr>
              <a:t>_NGƯỜI DÙNG CÓ THỂ TÌM HIỂU SÁCH LIÊN QUAN ĐẾN THỂ LOẠI TRINH THÁM ĐỂ LƯU VÀO GIỎ HÀNG VÀ MUA.</a:t>
            </a:r>
          </a:p>
        </p:txBody>
      </p:sp>
      <p:pic>
        <p:nvPicPr>
          <p:cNvPr id="8" name="Picture 8"/>
          <p:cNvPicPr>
            <a:picLocks noChangeAspect="1"/>
          </p:cNvPicPr>
          <p:nvPr/>
        </p:nvPicPr>
        <p:blipFill>
          <a:blip r:embed="rId5"/>
          <a:srcRect/>
          <a:stretch>
            <a:fillRect/>
          </a:stretch>
        </p:blipFill>
        <p:spPr>
          <a:xfrm>
            <a:off x="13855" y="7047003"/>
            <a:ext cx="3702854" cy="3239997"/>
          </a:xfrm>
          <a:prstGeom prst="rect">
            <a:avLst/>
          </a:prstGeom>
        </p:spPr>
      </p:pic>
      <p:sp>
        <p:nvSpPr>
          <p:cNvPr id="9" name="Freeform 9"/>
          <p:cNvSpPr/>
          <p:nvPr/>
        </p:nvSpPr>
        <p:spPr>
          <a:xfrm>
            <a:off x="16945649" y="0"/>
            <a:ext cx="1342351" cy="1415760"/>
          </a:xfrm>
          <a:custGeom>
            <a:avLst/>
            <a:gdLst/>
            <a:ahLst/>
            <a:cxnLst/>
            <a:rect l="l" t="t" r="r" b="b"/>
            <a:pathLst>
              <a:path w="1342351" h="1415760">
                <a:moveTo>
                  <a:pt x="0" y="0"/>
                </a:moveTo>
                <a:lnTo>
                  <a:pt x="1342351" y="0"/>
                </a:lnTo>
                <a:lnTo>
                  <a:pt x="1342351" y="1415760"/>
                </a:lnTo>
                <a:lnTo>
                  <a:pt x="0" y="1415760"/>
                </a:lnTo>
                <a:lnTo>
                  <a:pt x="0" y="0"/>
                </a:lnTo>
                <a:close/>
              </a:path>
            </a:pathLst>
          </a:custGeom>
          <a:blipFill>
            <a:blip r:embed="rId6"/>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753</Words>
  <Application>Microsoft Office PowerPoint</Application>
  <PresentationFormat>Custom</PresentationFormat>
  <Paragraphs>81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Cooper Hewitt Bold</vt:lpstr>
      <vt:lpstr>Times New Roman</vt:lpstr>
      <vt:lpstr>Text Me One Italics</vt:lpstr>
      <vt:lpstr>Calibri</vt:lpstr>
      <vt:lpstr>t</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Ingoude web hosting</dc:title>
  <cp:lastModifiedBy>Vinh Ly</cp:lastModifiedBy>
  <cp:revision>13</cp:revision>
  <dcterms:created xsi:type="dcterms:W3CDTF">2006-08-16T00:00:00Z</dcterms:created>
  <dcterms:modified xsi:type="dcterms:W3CDTF">2023-07-25T16:04:35Z</dcterms:modified>
  <dc:identifier>DAFpd2JwO1s</dc:identifier>
</cp:coreProperties>
</file>